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8"/>
  </p:notesMasterIdLst>
  <p:sldIdLst>
    <p:sldId id="409" r:id="rId2"/>
    <p:sldId id="410" r:id="rId3"/>
    <p:sldId id="411" r:id="rId4"/>
    <p:sldId id="412" r:id="rId5"/>
    <p:sldId id="407" r:id="rId6"/>
    <p:sldId id="404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лова Наталья Игоревна" initials="ПН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349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224" y="78"/>
      </p:cViewPr>
      <p:guideLst>
        <p:guide orient="horz" pos="2160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2400" y="-1152"/>
      </p:cViewPr>
      <p:guideLst>
        <p:guide orient="horz" pos="3127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15T10:45:24.608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5720-F1D6-4C28-9D89-CC22402079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5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9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7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1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"/>
            <a:ext cx="9144000" cy="182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7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4" y="868103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1"/>
            <a:ext cx="411182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3591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83809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1" y="6483674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1" y="6483677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1" y="6495252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ПРИ КОМАНДИРОВАНИИ ЗА ГРАНИЦУ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0588" y="873889"/>
            <a:ext cx="4572000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подтверждающие расходы, произведенные во время командировки за пределами территории Российской Федерации и составленные на иностранных языках, должны иметь построчный перевод на русский язык с подписью лица, ответственного за перевод.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1316" y="4020502"/>
            <a:ext cx="45720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возвращении из командировки работник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предоставляет копии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первой страницы заграничного паспорта и страницы заграничного паспорта с отметками, подтверждающими пересечение российской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границы.</a:t>
            </a:r>
            <a:endParaRPr lang="ru-RU" sz="14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7" b="90000" l="2387" r="899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838" y="1256714"/>
            <a:ext cx="2474762" cy="25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6881" y="3288322"/>
            <a:ext cx="8760823" cy="2895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882" y="931817"/>
            <a:ext cx="8760823" cy="2187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ПРОЕЗДУ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591" y="920084"/>
            <a:ext cx="2205330" cy="219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проезд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591" y="3292488"/>
            <a:ext cx="2205330" cy="2895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Авиаперелет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2742" y="2688546"/>
            <a:ext cx="4684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страхование, питание и т.д.)  возмещению не подлежат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5142" y="5418116"/>
            <a:ext cx="4823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(страхование, выбор места, смс-оповещение и т.д.) возмещению не подлежат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утери посадочного талона необходимо предоставить оригинал справки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совершении перелета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8" b="89791" l="6038" r="90000">
                        <a14:foregroundMark x1="8679" y1="53665" x2="8679" y2="53665"/>
                        <a14:foregroundMark x1="66415" y1="70157" x2="66415" y2="70157"/>
                        <a14:foregroundMark x1="39434" y1="80890" x2="39434" y2="80890"/>
                        <a14:foregroundMark x1="30943" y1="82199" x2="30943" y2="82199"/>
                        <a14:backgroundMark x1="34906" y1="79581" x2="34906" y2="79581"/>
                        <a14:backgroundMark x1="75472" y1="66492" x2="75472" y2="66492"/>
                        <a14:backgroundMark x1="82264" y1="64398" x2="82264" y2="64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210" y="2156901"/>
            <a:ext cx="1400752" cy="10095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271633"/>
              </p:ext>
            </p:extLst>
          </p:nvPr>
        </p:nvGraphicFramePr>
        <p:xfrm>
          <a:off x="2762496" y="1060971"/>
          <a:ext cx="6096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51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91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в вагоне</a:t>
                      </a:r>
                      <a:r>
                        <a:rPr lang="ru-RU" sz="16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выше класса «купе» фирменного поезда, проезд в сидячем вагоне поезда не выше </a:t>
                      </a:r>
                      <a:r>
                        <a:rPr lang="en-US" sz="16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</a:t>
                      </a:r>
                      <a:endParaRPr lang="ru-RU" sz="1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Ж/д билет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2734933" y="3462201"/>
          <a:ext cx="6096000" cy="193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3305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1569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Перелет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эконом-классом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Маршрутная квитанция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Посадочный талон (в том числе электронный)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штампом о досмотре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55" y="3927031"/>
            <a:ext cx="963346" cy="13250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2" b="89673" l="3346" r="940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043" y="4527939"/>
            <a:ext cx="1876425" cy="13846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2730" y="5786144"/>
            <a:ext cx="156333" cy="281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6783" y="5820542"/>
            <a:ext cx="156333" cy="2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91588" y="1052846"/>
            <a:ext cx="8760823" cy="2368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ПРОЕЗДУ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88" y="1064822"/>
            <a:ext cx="2229394" cy="236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на автобусе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4487" y="2709906"/>
            <a:ext cx="49140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</a:t>
            </a:r>
            <a:r>
              <a:rPr lang="en-US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т.д.)  возмещению не подлежат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покупки билета на автобус через </a:t>
            </a:r>
            <a:r>
              <a:rPr lang="ru-RU" sz="105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агрегатор</a:t>
            </a:r>
            <a:r>
              <a:rPr lang="ru-RU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дополнительно предоставить документы о бронировании с сайта и билет </a:t>
            </a:r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803" l="0" r="97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818" y="1974858"/>
            <a:ext cx="1399358" cy="1276175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2762496" y="1193976"/>
          <a:ext cx="6096000" cy="1257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51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91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 на междугороднем</a:t>
                      </a:r>
                      <a:r>
                        <a:rPr lang="ru-RU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автобусе 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Билет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1588" y="3770658"/>
            <a:ext cx="8760823" cy="2368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3595550" y="91935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 baseline="0">
                <a:solidFill>
                  <a:schemeClr val="tx1"/>
                </a:solidFill>
                <a:latin typeface="PT Sans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588" y="3770658"/>
            <a:ext cx="2229394" cy="236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на такси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2585258" y="3903880"/>
          <a:ext cx="6325488" cy="155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744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162744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330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1185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за пользование услугами такси в случае раннего вылета (отъезда) либо позднего прилета (возвращения) в период времени с 00.00 до 06.00 часов</a:t>
                      </a:r>
                      <a:endParaRPr lang="ru-RU" sz="1400" i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поездке (маршрут) из мобильного приложения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43" b="88787" l="92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70" y="4679351"/>
            <a:ext cx="1539024" cy="9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0007" y="789219"/>
            <a:ext cx="8760823" cy="3940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58" y="0"/>
            <a:ext cx="6750131" cy="57794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ПО ПРОЖИВАНИЮ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43301" y="6483675"/>
            <a:ext cx="2057400" cy="365125"/>
          </a:xfrm>
        </p:spPr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006" y="789218"/>
            <a:ext cx="2151017" cy="3940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Гостиница/хостел/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1892" y="4078346"/>
            <a:ext cx="4302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(питание, услуги спорт. зала и т.д.) возмещению не подлежат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5" b="89305" l="20317" r="82199">
                        <a14:backgroundMark x1="42777" y1="18583" x2="42777" y2="18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13" y="2473460"/>
            <a:ext cx="1852198" cy="1291187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35014"/>
              </p:ext>
            </p:extLst>
          </p:nvPr>
        </p:nvGraphicFramePr>
        <p:xfrm>
          <a:off x="2597926" y="952210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3081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2336556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Проживание в номерах не выше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категории класса Стандарт в пределах норм, установленных постановлением правительства РФ от 22.08.2020 №1267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чета/справки/выписки из гостиницы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Чек/Квитанция/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Выписка с банковской карты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онлайн-бронировании: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Оригинал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справки из гостиницы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Ваучер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7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 ДОПОЛНИТЕЛЬНЫХ РАСХОДОВ ПРИ ПОЕЗДКЕ ЗА ГРАНИЦУ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10418"/>
              </p:ext>
            </p:extLst>
          </p:nvPr>
        </p:nvGraphicFramePr>
        <p:xfrm>
          <a:off x="307570" y="1548131"/>
          <a:ext cx="8528860" cy="33222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56120">
                  <a:extLst>
                    <a:ext uri="{9D8B030D-6E8A-4147-A177-3AD203B41FA5}">
                      <a16:colId xmlns:a16="http://schemas.microsoft.com/office/drawing/2014/main" val="3721832975"/>
                    </a:ext>
                  </a:extLst>
                </a:gridCol>
                <a:gridCol w="4272740">
                  <a:extLst>
                    <a:ext uri="{9D8B030D-6E8A-4147-A177-3AD203B41FA5}">
                      <a16:colId xmlns:a16="http://schemas.microsoft.com/office/drawing/2014/main" val="2593795063"/>
                    </a:ext>
                  </a:extLst>
                </a:gridCol>
              </a:tblGrid>
              <a:tr h="2958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подлежит возмещению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97943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оформление заграничного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паспорта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Квитанция на оплату государственной пошлины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6173727"/>
                  </a:ext>
                </a:extLst>
              </a:tr>
              <a:tr h="1060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оформление визы 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8222802"/>
                  </a:ext>
                </a:extLst>
              </a:tr>
              <a:tr h="822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оформление медицинской страховки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Страховой полис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чек с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QR-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кодом</a:t>
                      </a:r>
                    </a:p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53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7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4393" y="1305098"/>
            <a:ext cx="5652654" cy="364097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служебную командировку,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оплачивать свои расходы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с банковской карты, оформленной на свое имя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предоставления отчетных документов в Управление бухгалтерского учета (1 уч. корпус,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239) после командировки-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возвращении из командировки необходимо заполнить и подписать отчет о зарубежной командировке. Скан подписанного отчета необходимо прикрепить к отчету о расходах подотчетного лица в СЭД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Директум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156" y="1234031"/>
            <a:ext cx="1227613" cy="37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051"/>
      </p:ext>
    </p:extLst>
  </p:cSld>
  <p:clrMapOvr>
    <a:masterClrMapping/>
  </p:clrMapOvr>
</p:sld>
</file>

<file path=ppt/theme/theme1.xml><?xml version="1.0" encoding="utf-8"?>
<a:theme xmlns:a="http://schemas.openxmlformats.org/drawingml/2006/main" name="Polytech_them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475</Words>
  <Application>Microsoft Office PowerPoint</Application>
  <PresentationFormat>Экран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PT Sans</vt:lpstr>
      <vt:lpstr>Times New Roman</vt:lpstr>
      <vt:lpstr>Polytech_theme</vt:lpstr>
      <vt:lpstr>ВОЗМЕЩЕНИЕ РАСХОДОВ ПРИ КОМАНДИРОВАНИИ ЗА ГРАНИЦУ РФ</vt:lpstr>
      <vt:lpstr>ВОЗМЕЩЕНИЕ РАСХОДОВ ПО ПРОЕЗДУ</vt:lpstr>
      <vt:lpstr>ВОЗМЕЩЕНИЕ РАСХОДОВ ПО ПРОЕЗДУ</vt:lpstr>
      <vt:lpstr>ВОЗМЕЩЕНИЕ РАСХОДОВ ПО ПРОЖИВАНИЮ</vt:lpstr>
      <vt:lpstr>ВОЗМЕЩЕНИЕ  ДОПОЛНИТЕЛЬНЫХ РАСХОДОВ ПРИ ПОЕЗДКЕ ЗА ГРАНИЦУ РФ</vt:lpstr>
      <vt:lpstr>ВАЖНО ПОМНИТЬ!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Павлова Наталья Игоревна</cp:lastModifiedBy>
  <cp:revision>299</cp:revision>
  <cp:lastPrinted>2025-12-16T07:02:36Z</cp:lastPrinted>
  <dcterms:created xsi:type="dcterms:W3CDTF">2016-02-02T13:12:00Z</dcterms:created>
  <dcterms:modified xsi:type="dcterms:W3CDTF">2026-03-13T08:30:08Z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C082B2B4D6414F2888AC9AFDB9E3EBDE_13</vt:lpwstr>
  </property>
  <property fmtid="{D5CDD505-2E9C-101B-9397-08002B2CF9AE}" pid="3" name="KSOProductBuildVer">
    <vt:lpwstr>1049-12.2.0.19805</vt:lpwstr>
  </property>
</Properties>
</file>