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406" r:id="rId2"/>
    <p:sldId id="401" r:id="rId3"/>
    <p:sldId id="400" r:id="rId4"/>
    <p:sldId id="407" r:id="rId5"/>
    <p:sldId id="405" r:id="rId6"/>
    <p:sldId id="404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лова Наталья Игоревна" initials="ПН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5349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176" y="78"/>
      </p:cViewPr>
      <p:guideLst>
        <p:guide orient="horz" pos="216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2400" y="-1152"/>
      </p:cViewPr>
      <p:guideLst>
        <p:guide orient="horz" pos="3127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15T10:45:24.608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5720-F1D6-4C28-9D89-CC22402079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5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9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7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1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"/>
            <a:ext cx="9144000" cy="182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7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4" y="868103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1"/>
            <a:ext cx="411182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3591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83809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1" y="6483674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1" y="6483677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1" y="6495252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5591" y="3288322"/>
            <a:ext cx="8736759" cy="2895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882" y="931817"/>
            <a:ext cx="8760823" cy="2187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ПРОЕЗДУ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91" y="920084"/>
            <a:ext cx="2205330" cy="21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проезд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527" y="3288322"/>
            <a:ext cx="2229394" cy="290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Авиаперелет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2742" y="2688546"/>
            <a:ext cx="4684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страхование, питание и т.д.)  возмещению не подлежат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5142" y="5418116"/>
            <a:ext cx="4823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(страхование, выбор места, смс-оповещение и т.д.) возмещению не подлежат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утери посадочного талона необходимо предоставить оригинал справки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совершении перелета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89791" l="6038" r="90000">
                        <a14:foregroundMark x1="8679" y1="53665" x2="8679" y2="53665"/>
                        <a14:foregroundMark x1="66415" y1="70157" x2="66415" y2="70157"/>
                        <a14:foregroundMark x1="39434" y1="80890" x2="39434" y2="80890"/>
                        <a14:foregroundMark x1="30943" y1="82199" x2="30943" y2="82199"/>
                        <a14:backgroundMark x1="34906" y1="79581" x2="34906" y2="79581"/>
                        <a14:backgroundMark x1="75472" y1="66492" x2="75472" y2="66492"/>
                        <a14:backgroundMark x1="82264" y1="64398" x2="82264" y2="64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210" y="2156901"/>
            <a:ext cx="1400752" cy="10095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17376"/>
              </p:ext>
            </p:extLst>
          </p:nvPr>
        </p:nvGraphicFramePr>
        <p:xfrm>
          <a:off x="2762496" y="1060971"/>
          <a:ext cx="60960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91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в плацкартном вагоне, либо в сидячем вагоне поезда не выше II класса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Ж/д билет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25214"/>
              </p:ext>
            </p:extLst>
          </p:nvPr>
        </p:nvGraphicFramePr>
        <p:xfrm>
          <a:off x="2734933" y="3462201"/>
          <a:ext cx="6096000" cy="193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30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1569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эконом-классом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Маршрутная квитанция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Посадочный талон (в том числе электронный)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штампом о досмотре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11" y="3983046"/>
            <a:ext cx="963346" cy="13250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2" b="89673" l="3346" r="940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11" y="4435894"/>
            <a:ext cx="1876425" cy="13846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2730" y="5786144"/>
            <a:ext cx="156333" cy="281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6783" y="5820542"/>
            <a:ext cx="156333" cy="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1588" y="1650957"/>
            <a:ext cx="8760823" cy="2368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ПРОЕЗДУ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88" y="1655025"/>
            <a:ext cx="2229394" cy="236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на автобусе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4487" y="3300109"/>
            <a:ext cx="49140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(страхование и т.д.) возмещению  не подлежат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покупки билета на автобус через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агрегатор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дополнительно предоставить документы о бронировании с сайта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803" l="0" r="97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818" y="2565061"/>
            <a:ext cx="1399358" cy="127617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23481"/>
              </p:ext>
            </p:extLst>
          </p:nvPr>
        </p:nvGraphicFramePr>
        <p:xfrm>
          <a:off x="2762496" y="1784179"/>
          <a:ext cx="6096000" cy="125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91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на междугороднем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автобусе 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8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0007" y="789219"/>
            <a:ext cx="8760823" cy="34203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58" y="0"/>
            <a:ext cx="6750131" cy="57794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ПРОЖИВАНИЮ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43301" y="6483675"/>
            <a:ext cx="2057400" cy="365125"/>
          </a:xfrm>
        </p:spPr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006" y="789219"/>
            <a:ext cx="2151017" cy="342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Гостиница/хостел/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0555" y="3778713"/>
            <a:ext cx="4302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(питание, услуги спорт. зала и т.д.) возмещению не подлежат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5" b="89305" l="20317" r="82199">
                        <a14:backgroundMark x1="42777" y1="18583" x2="42777" y2="18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13" y="2473460"/>
            <a:ext cx="1852198" cy="1291187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19618"/>
              </p:ext>
            </p:extLst>
          </p:nvPr>
        </p:nvGraphicFramePr>
        <p:xfrm>
          <a:off x="2597926" y="952210"/>
          <a:ext cx="6096000" cy="270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08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23365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Проживание в одноместных номерах не выше первой категории класса «Стандарт»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чета/справки/выписки из гостиницы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онлайн-бронировании: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справки из гостиницы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Ваучер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5374" y="1075800"/>
            <a:ext cx="5820248" cy="1302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возмещаемых расходов должен быть поименован в приказе о направлении обучающихся в поездку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53" r="1822"/>
          <a:stretch/>
        </p:blipFill>
        <p:spPr>
          <a:xfrm>
            <a:off x="3275215" y="2719433"/>
            <a:ext cx="2460567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ПОЕЗДКЕ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33" y="782782"/>
            <a:ext cx="4279722" cy="5185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7086" y="1012357"/>
            <a:ext cx="1942355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Прописывается полностью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25832" y="1180407"/>
            <a:ext cx="1920241" cy="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25832" y="1862752"/>
            <a:ext cx="4114801" cy="16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1562" y="1689549"/>
            <a:ext cx="1531026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назначения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25833" y="2208415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5005" y="1950113"/>
            <a:ext cx="186620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в которую студент был направлен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413463" y="2452255"/>
            <a:ext cx="4748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1562" y="2313755"/>
            <a:ext cx="1531026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как в приказе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5005" y="2632978"/>
            <a:ext cx="186620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поездки в одном предложении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025832" y="2734888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5005" y="3622263"/>
            <a:ext cx="1866208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предложений о том, какие цели были достигнуты в поездке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025832" y="3890357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7086" y="4709168"/>
            <a:ext cx="186620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студента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948248" y="4839973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7086" y="5253936"/>
            <a:ext cx="3023009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директора институт/высшей школы или руководителя структурного подразделения в зависимости от того, кто направлял в поездку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951019" y="5478666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4393" y="1305098"/>
            <a:ext cx="5652654" cy="36409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Обучающийся, направленный в поездку, обязан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оплачивать свои расходы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 банковской карты, оформленной на свое имя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Исключение- расчеты через работника Университета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отчетных документов в Управление бухгалтерского учета (1 уч. корпус,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239) после поездки-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156" y="1234031"/>
            <a:ext cx="1227613" cy="37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051"/>
      </p:ext>
    </p:extLst>
  </p:cSld>
  <p:clrMapOvr>
    <a:masterClrMapping/>
  </p:clrMapOvr>
</p:sld>
</file>

<file path=ppt/theme/theme1.xml><?xml version="1.0" encoding="utf-8"?>
<a:theme xmlns:a="http://schemas.openxmlformats.org/drawingml/2006/main" name="Polytech_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341</Words>
  <Application>Microsoft Office PowerPoint</Application>
  <PresentationFormat>Экран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PT Sans</vt:lpstr>
      <vt:lpstr>Times New Roman</vt:lpstr>
      <vt:lpstr>Polytech_theme</vt:lpstr>
      <vt:lpstr>ВОЗМЕЩЕНИЕ РАСХОДОВ ПО ПРОЕЗДУ</vt:lpstr>
      <vt:lpstr>ВОЗМЕЩЕНИЕ РАСХОДОВ ПО ПРОЕЗДУ</vt:lpstr>
      <vt:lpstr>ВОЗМЕЩЕНИЕ РАСХОДОВ ПО ПРОЖИВАНИЮ</vt:lpstr>
      <vt:lpstr>ОБРАЩАЕМ ВАШЕ ВНИМАНИЕ!</vt:lpstr>
      <vt:lpstr>ОТЧЕТ О ПОЕЗДКЕ</vt:lpstr>
      <vt:lpstr>ВАЖНО ПОМНИТЬ!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Павлова Наталья Игоревна</cp:lastModifiedBy>
  <cp:revision>293</cp:revision>
  <cp:lastPrinted>2025-12-15T07:36:06Z</cp:lastPrinted>
  <dcterms:created xsi:type="dcterms:W3CDTF">2016-02-02T13:12:00Z</dcterms:created>
  <dcterms:modified xsi:type="dcterms:W3CDTF">2026-03-13T08:29:29Z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C082B2B4D6414F2888AC9AFDB9E3EBDE_13</vt:lpwstr>
  </property>
  <property fmtid="{D5CDD505-2E9C-101B-9397-08002B2CF9AE}" pid="3" name="KSOProductBuildVer">
    <vt:lpwstr>1049-12.2.0.19805</vt:lpwstr>
  </property>
</Properties>
</file>