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406" r:id="rId2"/>
    <p:sldId id="401" r:id="rId3"/>
    <p:sldId id="400" r:id="rId4"/>
    <p:sldId id="407" r:id="rId5"/>
    <p:sldId id="410" r:id="rId6"/>
    <p:sldId id="411" r:id="rId7"/>
    <p:sldId id="404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34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176" y="78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5591" y="3288322"/>
            <a:ext cx="8736759" cy="2895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82" y="931817"/>
            <a:ext cx="876082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91" y="920084"/>
            <a:ext cx="2205330" cy="21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проезд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527" y="3288322"/>
            <a:ext cx="2229394" cy="290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Авиаперелет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742" y="2688546"/>
            <a:ext cx="4684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страхование, питание и т.д.)  возмещению не подлежат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142" y="5418116"/>
            <a:ext cx="482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(страхование, выбор места, смс-оповещение и т.д.) возмещению не подлежат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утери посадочного талона необходимо предоставить оригинал справки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совершении перелета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038" r="90000">
                        <a14:foregroundMark x1="8679" y1="53665" x2="8679" y2="53665"/>
                        <a14:foregroundMark x1="66415" y1="70157" x2="66415" y2="70157"/>
                        <a14:foregroundMark x1="39434" y1="80890" x2="39434" y2="80890"/>
                        <a14:foregroundMark x1="30943" y1="82199" x2="30943" y2="82199"/>
                        <a14:backgroundMark x1="34906" y1="79581" x2="34906" y2="79581"/>
                        <a14:backgroundMark x1="75472" y1="66492" x2="75472" y2="66492"/>
                        <a14:backgroundMark x1="82264" y1="64398" x2="82264" y2="64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10" y="2156901"/>
            <a:ext cx="1400752" cy="10095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17376"/>
              </p:ext>
            </p:extLst>
          </p:nvPr>
        </p:nvGraphicFramePr>
        <p:xfrm>
          <a:off x="2762496" y="1060971"/>
          <a:ext cx="6096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в плацкартном вагоне, либо в сидячем вагоне поезда не выше II класса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Ж/д 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25214"/>
              </p:ext>
            </p:extLst>
          </p:nvPr>
        </p:nvGraphicFramePr>
        <p:xfrm>
          <a:off x="2734933" y="3462201"/>
          <a:ext cx="6096000" cy="193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56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эконом-классом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Маршрутная квитанция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Посадочный талон (в том числе электронный)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штампом о досмотре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11" y="3983046"/>
            <a:ext cx="963346" cy="1325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2" b="89673" l="3346" r="940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11" y="4435894"/>
            <a:ext cx="1876425" cy="13846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730" y="5786144"/>
            <a:ext cx="156333" cy="281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6783" y="5820542"/>
            <a:ext cx="156333" cy="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1588" y="1650957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88" y="1655025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автобусе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487" y="3300109"/>
            <a:ext cx="4914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 и т.д.) возмещению  не подлежат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покупки билета на автобус через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дополнительно предоставить документы о бронировании с сайта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03" l="0" r="97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18" y="2565061"/>
            <a:ext cx="1399358" cy="127617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123481"/>
              </p:ext>
            </p:extLst>
          </p:nvPr>
        </p:nvGraphicFramePr>
        <p:xfrm>
          <a:off x="2762496" y="1784179"/>
          <a:ext cx="6096000" cy="125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на междугороднем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автобусе 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8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007" y="789219"/>
            <a:ext cx="8760823" cy="537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58" y="0"/>
            <a:ext cx="6750131" cy="5779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ПРОЖИВАНИЮ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43301" y="6483675"/>
            <a:ext cx="2057400" cy="365125"/>
          </a:xfrm>
        </p:spPr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06" y="789219"/>
            <a:ext cx="2151017" cy="5370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Гостиница/хостел/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796" y="5728844"/>
            <a:ext cx="4302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(питание, услуги спорт. зала и т.д.) возмещению не подлежат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5" b="89305" l="20317" r="82199">
                        <a14:backgroundMark x1="42777" y1="18583" x2="42777" y2="18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15" y="2828881"/>
            <a:ext cx="1852198" cy="129118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88311"/>
              </p:ext>
            </p:extLst>
          </p:nvPr>
        </p:nvGraphicFramePr>
        <p:xfrm>
          <a:off x="2597926" y="952209"/>
          <a:ext cx="6096000" cy="370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4677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323518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Проживание в номерах не выше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класса Стандарт в пределах норм, установленных постановлением правительства РФ от 22.08.2020 №1267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чета/справки/выписки из гостиницы</a:t>
                      </a:r>
                    </a:p>
                    <a:p>
                      <a:pPr algn="just"/>
                      <a:r>
                        <a:rPr lang="ru-RU" sz="1600" i="0" u="non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Чек/квитанция/выписка с банковской карты</a:t>
                      </a:r>
                      <a:endParaRPr lang="ru-RU" sz="1600" dirty="0" smtClean="0"/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онлайн-бронировании:</a:t>
                      </a:r>
                    </a:p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Ваучер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 ДОПОЛНИТЕЛЬНЫХ РАСХОДОВ ПРИ ПОЕЗДКЕ ЗА ГРАНИЦУ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67691"/>
              </p:ext>
            </p:extLst>
          </p:nvPr>
        </p:nvGraphicFramePr>
        <p:xfrm>
          <a:off x="307570" y="979896"/>
          <a:ext cx="8528860" cy="33222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5612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427274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95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заграничного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Квитанция на оплату государственной пошлины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  <a:tr h="1060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визы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222802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медицинской страховки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Страховой полис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3671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3331" y="4493573"/>
            <a:ext cx="8077446" cy="899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поездки за пределы территории РФ обучающийся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ставляет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первой страницы заграничного паспорта и страницы заграничного паспорта с отметками, подтверждающими пересечение российской границы. </a:t>
            </a:r>
          </a:p>
        </p:txBody>
      </p:sp>
    </p:spTree>
    <p:extLst>
      <p:ext uri="{BB962C8B-B14F-4D97-AF65-F5344CB8AC3E}">
        <p14:creationId xmlns:p14="http://schemas.microsoft.com/office/powerpoint/2010/main" val="17217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5374" y="1075800"/>
            <a:ext cx="5820248" cy="1302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возмещаемых расходов должен быть поименован в приказе о направлении обучающихся в поездку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553" r="1822"/>
          <a:stretch/>
        </p:blipFill>
        <p:spPr>
          <a:xfrm>
            <a:off x="3275215" y="2719433"/>
            <a:ext cx="2460567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ПОЕЗДКЕ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3" y="782782"/>
            <a:ext cx="4279722" cy="5185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7086" y="1012357"/>
            <a:ext cx="1942355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Прописывается полностью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25832" y="1180407"/>
            <a:ext cx="1920241" cy="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025832" y="1862752"/>
            <a:ext cx="4114801" cy="1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1562" y="1689549"/>
            <a:ext cx="15310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назначения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25833" y="2208415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5005" y="1950113"/>
            <a:ext cx="186620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в которую студент был направлен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13463" y="2452255"/>
            <a:ext cx="47480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1562" y="2313755"/>
            <a:ext cx="153102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как в приказе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5005" y="2632978"/>
            <a:ext cx="186620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поездки в одном предложении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025832" y="2734888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5005" y="3622263"/>
            <a:ext cx="1866208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предложений о том, какие цели были достигнуты в поездке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025832" y="3890357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7086" y="4709168"/>
            <a:ext cx="1866208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студента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948248" y="4839973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7086" y="5253936"/>
            <a:ext cx="3023009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директора институт/высшей школы или руководителя структурного подразделения в зависимости от того, кто направлял в поездку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951019" y="5478666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393" y="1305098"/>
            <a:ext cx="5652654" cy="36409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Обучающийся, направленный в поездку, обязан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оплачивать свои расходы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банковской карты, оформленной на свое имя). Исключение- расчеты через работника Университета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отчетных документов в Управление бухгалтерского учета (1 уч. корпус,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239) после поездки-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156" y="1234031"/>
            <a:ext cx="1227613" cy="3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423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Times New Roman</vt:lpstr>
      <vt:lpstr>Polytech_theme</vt:lpstr>
      <vt:lpstr>ВОЗМЕЩЕНИЕ РАСХОДОВ ПО ПРОЕЗДУ</vt:lpstr>
      <vt:lpstr>ВОЗМЕЩЕНИЕ РАСХОДОВ ПО ПРОЕЗДУ</vt:lpstr>
      <vt:lpstr>ВОЗМЕЩЕНИЕ РАСХОДОВ ПО ПРОЖИВАНИЮ</vt:lpstr>
      <vt:lpstr>ВОЗМЕЩЕНИЕ  ДОПОЛНИТЕЛЬНЫХ РАСХОДОВ ПРИ ПОЕЗДКЕ ЗА ГРАНИЦУ РФ</vt:lpstr>
      <vt:lpstr>ОБРАЩАЕМ ВАШЕ ВНИМАНИЕ!</vt:lpstr>
      <vt:lpstr>ОТЧЕТ О ПОЕЗДКЕ</vt:lpstr>
      <vt:lpstr>ВАЖНО ПОМНИТЬ!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Павлова Наталья Игоревна</cp:lastModifiedBy>
  <cp:revision>296</cp:revision>
  <cp:lastPrinted>2025-12-15T07:36:06Z</cp:lastPrinted>
  <dcterms:created xsi:type="dcterms:W3CDTF">2016-02-02T13:12:00Z</dcterms:created>
  <dcterms:modified xsi:type="dcterms:W3CDTF">2026-03-13T08:29:05Z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C082B2B4D6414F2888AC9AFDB9E3EBDE_13</vt:lpwstr>
  </property>
  <property fmtid="{D5CDD505-2E9C-101B-9397-08002B2CF9AE}" pid="3" name="KSOProductBuildVer">
    <vt:lpwstr>1049-12.2.0.19805</vt:lpwstr>
  </property>
</Properties>
</file>