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48" r:id="rId1"/>
  </p:sldMasterIdLst>
  <p:notesMasterIdLst>
    <p:notesMasterId r:id="rId5"/>
  </p:notesMasterIdLst>
  <p:sldIdLst>
    <p:sldId id="406" r:id="rId2"/>
    <p:sldId id="401" r:id="rId3"/>
    <p:sldId id="404" r:id="rId4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4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Павлова Наталья Игоревна" initials="ПНИ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AF00"/>
    <a:srgbClr val="EBEBEB"/>
    <a:srgbClr val="434343"/>
    <a:srgbClr val="37B34A"/>
    <a:srgbClr val="21A649"/>
    <a:srgbClr val="276D3F"/>
    <a:srgbClr val="4D7D3F"/>
    <a:srgbClr val="09A14D"/>
    <a:srgbClr val="067639"/>
    <a:srgbClr val="078A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800" autoAdjust="0"/>
    <p:restoredTop sz="95349" autoAdjust="0"/>
  </p:normalViewPr>
  <p:slideViewPr>
    <p:cSldViewPr snapToGrid="0" snapToObjects="1" showGuides="1">
      <p:cViewPr varScale="1">
        <p:scale>
          <a:sx n="115" d="100"/>
          <a:sy n="115" d="100"/>
        </p:scale>
        <p:origin x="1656" y="90"/>
      </p:cViewPr>
      <p:guideLst>
        <p:guide orient="horz" pos="2160"/>
        <p:guide pos="28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>
        <p:scale>
          <a:sx n="100" d="100"/>
          <a:sy n="100" d="100"/>
        </p:scale>
        <p:origin x="2400" y="-1152"/>
      </p:cViewPr>
      <p:guideLst>
        <p:guide orient="horz" pos="3127"/>
        <p:guide pos="2144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5-12-15T10:45:24.608" idx="2">
    <p:pos x="10" y="10"/>
    <p:text/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t>06.04.2026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B5720-F1D6-4C28-9D89-CC224020796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2453838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5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9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fld id="{86CB4B4D-7CA3-9044-876B-883B54F8677D}" type="slidenum">
              <a:rPr/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7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1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8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7"/>
            <a:ext cx="1932971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5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2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14" name="Прямоугольник 13"/>
          <p:cNvSpPr/>
          <p:nvPr userDrawn="1"/>
        </p:nvSpPr>
        <p:spPr>
          <a:xfrm>
            <a:off x="0" y="1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6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1"/>
            <a:ext cx="9144000" cy="18256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201897"/>
            <a:ext cx="7772400" cy="151357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4" y="868103"/>
            <a:ext cx="8289563" cy="5208607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7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1"/>
            <a:ext cx="411182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863591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9"/>
            <a:ext cx="1063789" cy="2183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2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" y="838092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1" y="6483674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1" y="6483677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1" y="6495252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6" name="Прямоугольник 5"/>
          <p:cNvSpPr/>
          <p:nvPr userDrawn="1"/>
        </p:nvSpPr>
        <p:spPr>
          <a:xfrm>
            <a:off x="0" y="-248"/>
            <a:ext cx="9144000" cy="578191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Изображение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5" y="172229"/>
            <a:ext cx="1136409" cy="233237"/>
          </a:xfrm>
          <a:prstGeom prst="rect">
            <a:avLst/>
          </a:prstGeom>
        </p:spPr>
      </p:pic>
      <p:sp>
        <p:nvSpPr>
          <p:cNvPr id="10" name="Title 1"/>
          <p:cNvSpPr txBox="1"/>
          <p:nvPr userDrawn="1"/>
        </p:nvSpPr>
        <p:spPr>
          <a:xfrm>
            <a:off x="1942457" y="2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1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1" y="635635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1" y="6356352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microsoft.com/office/2007/relationships/hdphoto" Target="../media/hdphoto2.wdp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Relationship Id="rId4" Type="http://schemas.openxmlformats.org/officeDocument/2006/relationships/comments" Target="../comments/commen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2402212" y="931817"/>
            <a:ext cx="655549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представителей других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 приглашенных участников, прибывших на заседания Ученого совета Университета, Наблюдательного совета Университета, Методического совета Университета, Попечительского совета Университета и иные аналогичные мероприятия;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бизнес-встречи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ПРЕДСТАВИТЕЛЬСКИЕ РАСХОДЫ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96882" y="919473"/>
            <a:ext cx="2205330" cy="21993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402212" y="3598817"/>
            <a:ext cx="6555493" cy="218700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проведение официальных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приемов;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транспортное обслуживание для официальных лиц к месту проведения представительского мероприятия и обратно;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буфетное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обслуживание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 проведения представительских мероприятий;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услуг переводчиков, не состоящих в штате Университета, по обеспечению перевода во время проведения представительских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мероприятий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приобретение сувенирной продукции с логотипом Университета, раздаточного материала (пакет участника).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96882" y="3598817"/>
            <a:ext cx="2205330" cy="218700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0745" y="1176321"/>
            <a:ext cx="19879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Цели представительских расходов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71696" y="3878383"/>
            <a:ext cx="2205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представительским расходам относятся:</a:t>
            </a:r>
            <a:endParaRPr lang="ru-RU"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67" b="95039" l="1660" r="9543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34099" y="2075635"/>
            <a:ext cx="1208358" cy="96016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5651" y="4624113"/>
            <a:ext cx="2267793" cy="10070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ПРЕДСТАВИТЕЛЬСКИХ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fld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5740" y="1220595"/>
            <a:ext cx="241554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Запускаем приказ и составляем смету расходов до начала мероприятия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2640330" y="1468657"/>
            <a:ext cx="103632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695700" y="1378585"/>
            <a:ext cx="1449878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Проводим мероприятие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право 13"/>
          <p:cNvSpPr/>
          <p:nvPr/>
        </p:nvSpPr>
        <p:spPr>
          <a:xfrm>
            <a:off x="5418859" y="1481435"/>
            <a:ext cx="103632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595747" y="1366337"/>
            <a:ext cx="2415540" cy="9220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Составляем отчет о представительских расходах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Стрелка вправо 15"/>
          <p:cNvSpPr/>
          <p:nvPr/>
        </p:nvSpPr>
        <p:spPr>
          <a:xfrm rot="5400000">
            <a:off x="7206615" y="2371769"/>
            <a:ext cx="548640" cy="50292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601462" y="2956791"/>
            <a:ext cx="24155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документов в УБУ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3316778" y="3194219"/>
            <a:ext cx="3086100" cy="624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flipH="1">
            <a:off x="4572000" y="3412941"/>
            <a:ext cx="1788650" cy="101299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13311" y="3049308"/>
            <a:ext cx="2608811" cy="82994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безналичном расчете- запускаем заявки на оплату в СЭД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Директум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418860" y="4678864"/>
            <a:ext cx="3598142" cy="1600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Акты о списании материальных запасов, с приложением подтверждающих документов (копии приказов о проведении мероприятия со сметой расходов, решений о командировании работника, </a:t>
            </a:r>
            <a:r>
              <a:rPr lang="ru-RU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фотофиксации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проведенного мероприятия (в отсутствии приказов)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369261" y="3635034"/>
            <a:ext cx="0" cy="790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1413510" y="4529544"/>
            <a:ext cx="3506474" cy="156966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наличном расчете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возмещение производится на основании первичных документов (актов выполненных работ, оказанных услуг, кассовых и товарных чеков, товарных накладных и пр.)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ВАЖНО ЗНАТЬ!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34393" y="1113905"/>
            <a:ext cx="5652654" cy="466343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Сроки предоставления:</a:t>
            </a:r>
          </a:p>
          <a:p>
            <a:pPr marL="0" indent="0" algn="just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-отчетных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документов в Управление бухгалтерского учета (1 уч. корпус,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каб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239)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рабочих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дня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проведения представительских мероприятий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0" indent="0" algn="just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формленных документов по списанию сувенирной продукции и раздаточного материала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позднее 5 числа месяца, следующего за месяцем выдачи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с применением автоматизированной программы «1С: Бухгалтерия государственных учреждений. Личный кабинет ответственного лица».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t>3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9" b="99042" l="2956" r="89163">
                        <a14:foregroundMark x1="38424" y1="86262" x2="38424" y2="8626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28156" y="1234031"/>
            <a:ext cx="1227613" cy="37856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ytech_theme">
  <a:themeElements>
    <a:clrScheme name="Зеленый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270</Words>
  <Application>Microsoft Office PowerPoint</Application>
  <PresentationFormat>Экран (4:3)</PresentationFormat>
  <Paragraphs>26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PT Sans</vt:lpstr>
      <vt:lpstr>Times New Roman</vt:lpstr>
      <vt:lpstr>Polytech_theme</vt:lpstr>
      <vt:lpstr>ПРЕДСТАВИТЕЛЬСКИЕ РАСХОДЫ</vt:lpstr>
      <vt:lpstr>ВОЗМЕЩЕНИЕ ПРЕДСТАВИТЕЛЬСКИХ РАСХОДОВ</vt:lpstr>
      <vt:lpstr>ВАЖНО ЗНАТЬ!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Представление Санкт-Петербургского политехнического университета Петра Великого в интернете и в социальных ресурсах</dc:title>
  <dc:creator>пользователь Microsoft Office</dc:creator>
  <cp:lastModifiedBy>Васильева Евгения Андреевна</cp:lastModifiedBy>
  <cp:revision>300</cp:revision>
  <cp:lastPrinted>2025-12-15T07:36:00Z</cp:lastPrinted>
  <dcterms:created xsi:type="dcterms:W3CDTF">2016-02-02T13:12:00Z</dcterms:created>
  <dcterms:modified xsi:type="dcterms:W3CDTF">2026-04-06T11:15:55Z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655864719876412FAAD9E3A21F50C508_13</vt:lpwstr>
  </property>
  <property fmtid="{D5CDD505-2E9C-101B-9397-08002B2CF9AE}" pid="3" name="KSOProductBuildVer">
    <vt:lpwstr>1049-12.2.0.23196</vt:lpwstr>
  </property>
</Properties>
</file>